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13"/>
  </p:notesMasterIdLst>
  <p:sldIdLst>
    <p:sldId id="256" r:id="rId2"/>
    <p:sldId id="258" r:id="rId3"/>
    <p:sldId id="257" r:id="rId4"/>
    <p:sldId id="276" r:id="rId5"/>
    <p:sldId id="261" r:id="rId6"/>
    <p:sldId id="270" r:id="rId7"/>
    <p:sldId id="272" r:id="rId8"/>
    <p:sldId id="275" r:id="rId9"/>
    <p:sldId id="277" r:id="rId10"/>
    <p:sldId id="263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8BD6FA-3B73-4AD5-9284-D999B1D20E54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E6276E-1779-42D3-B82B-46533EC68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6276E-1779-42D3-B82B-46533EC685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7FB0D54-0CD5-424D-9ED4-46C6ACA657AB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E9C8C39-2061-437F-96A6-0E03700F64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76400"/>
          </a:xfrm>
        </p:spPr>
        <p:txBody>
          <a:bodyPr>
            <a:normAutofit/>
          </a:bodyPr>
          <a:lstStyle/>
          <a:p>
            <a:r>
              <a:rPr lang="en-US" sz="4800" b="1" i="1" dirty="0" smtClean="0"/>
              <a:t>    Trade Mark Registration </a:t>
            </a:r>
            <a:endParaRPr lang="en-US" sz="4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“Protecting your brand”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253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3600"/>
            <a:ext cx="6614160" cy="3809999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International registration of Trade Marks</a:t>
            </a:r>
          </a:p>
          <a:p>
            <a:pPr lvl="1"/>
            <a:r>
              <a:rPr lang="en-US" dirty="0" smtClean="0"/>
              <a:t>Avoid individual </a:t>
            </a:r>
            <a:r>
              <a:rPr lang="en-US" dirty="0" smtClean="0"/>
              <a:t>filing</a:t>
            </a:r>
          </a:p>
          <a:p>
            <a:pPr lvl="1"/>
            <a:r>
              <a:rPr lang="en-US" dirty="0"/>
              <a:t>Avoid agents in each country</a:t>
            </a:r>
            <a:r>
              <a:rPr lang="en-US" dirty="0" smtClean="0"/>
              <a:t>* (refusals)</a:t>
            </a:r>
            <a:endParaRPr lang="en-US" dirty="0"/>
          </a:p>
          <a:p>
            <a:pPr lvl="1"/>
            <a:r>
              <a:rPr lang="en-US" dirty="0" smtClean="0"/>
              <a:t>Designate </a:t>
            </a:r>
            <a:r>
              <a:rPr lang="en-US" dirty="0" smtClean="0"/>
              <a:t>the countries for registration</a:t>
            </a:r>
          </a:p>
          <a:p>
            <a:pPr lvl="1"/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Individual country fees &amp; examination</a:t>
            </a:r>
          </a:p>
          <a:p>
            <a:pPr lvl="1"/>
            <a:r>
              <a:rPr lang="en-US" dirty="0" smtClean="0"/>
              <a:t>Easier </a:t>
            </a:r>
            <a:r>
              <a:rPr lang="en-US" dirty="0" smtClean="0"/>
              <a:t>to manage (Changes, renewals, etc.)</a:t>
            </a:r>
          </a:p>
          <a:p>
            <a:pPr lvl="1"/>
            <a:r>
              <a:rPr lang="en-US" b="1" u="sng" dirty="0" smtClean="0"/>
              <a:t>Dependent on basic application or registration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u="sng" dirty="0" smtClean="0"/>
              <a:t>94 Member States</a:t>
            </a:r>
            <a:r>
              <a:rPr lang="en-US" b="1" dirty="0" smtClean="0"/>
              <a:t>*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b="1" u="sng" dirty="0" smtClean="0"/>
              <a:t>International Application</a:t>
            </a:r>
            <a:r>
              <a:rPr lang="en-US" dirty="0" smtClean="0"/>
              <a:t> submitted to WIPO through Member State IP Office*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685801"/>
            <a:ext cx="6965245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Madrid Protocol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80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752600"/>
            <a:ext cx="6196405" cy="4419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Herman Dawson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 (876).946.1300 / 946-0789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Fax: (876).927-6744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Website: http://www.jipo.gov.jm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Email: info@jipo.gov.jm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391400" cy="1143000"/>
          </a:xfrm>
        </p:spPr>
        <p:txBody>
          <a:bodyPr/>
          <a:lstStyle/>
          <a:p>
            <a:pPr algn="l"/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Thank </a:t>
            </a:r>
            <a:r>
              <a:rPr lang="en-US" b="1" dirty="0" smtClean="0"/>
              <a:t>You</a:t>
            </a:r>
            <a:endParaRPr lang="en-US" b="1" dirty="0"/>
          </a:p>
        </p:txBody>
      </p:sp>
      <p:pic>
        <p:nvPicPr>
          <p:cNvPr id="4" name="Picture 5" descr="JIPO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0"/>
            <a:ext cx="2661138" cy="116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8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6196405" cy="3818069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Trade Mark (TM) </a:t>
            </a:r>
            <a:r>
              <a:rPr lang="en-US" sz="2800" dirty="0" smtClean="0"/>
              <a:t>– (Brand) a sign that is graphically represented and </a:t>
            </a:r>
            <a:r>
              <a:rPr lang="en-US" sz="2800" dirty="0"/>
              <a:t>i</a:t>
            </a:r>
            <a:r>
              <a:rPr lang="en-US" sz="2800" dirty="0" smtClean="0"/>
              <a:t>dentifies and distinguishes the goods and services of one business from those of another.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Trade Mark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02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3916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Choose names that are </a:t>
            </a:r>
            <a:r>
              <a:rPr lang="en-US" sz="2800" b="1" u="sng" dirty="0" smtClean="0"/>
              <a:t>appealing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Create </a:t>
            </a:r>
            <a:r>
              <a:rPr lang="en-US" sz="2800" b="1" u="sng" dirty="0" smtClean="0"/>
              <a:t>unique</a:t>
            </a:r>
            <a:r>
              <a:rPr lang="en-US" sz="2800" dirty="0" smtClean="0"/>
              <a:t> names </a:t>
            </a:r>
          </a:p>
          <a:p>
            <a:r>
              <a:rPr lang="en-US" sz="2800" dirty="0" smtClean="0"/>
              <a:t>Avoid</a:t>
            </a:r>
            <a:r>
              <a:rPr lang="en-US" sz="2800" b="1" dirty="0" smtClean="0"/>
              <a:t> </a:t>
            </a:r>
            <a:r>
              <a:rPr lang="en-US" sz="2800" b="1" u="sng" dirty="0" smtClean="0"/>
              <a:t>generic</a:t>
            </a:r>
            <a:r>
              <a:rPr lang="en-US" sz="2800" dirty="0" smtClean="0"/>
              <a:t>, </a:t>
            </a:r>
            <a:r>
              <a:rPr lang="en-US" sz="2800" b="1" u="sng" dirty="0" smtClean="0"/>
              <a:t>misleading</a:t>
            </a:r>
            <a:r>
              <a:rPr lang="en-US" sz="2800" b="1" dirty="0" smtClean="0"/>
              <a:t> </a:t>
            </a:r>
            <a:r>
              <a:rPr lang="en-US" sz="2800" dirty="0" smtClean="0"/>
              <a:t>names</a:t>
            </a:r>
          </a:p>
          <a:p>
            <a:r>
              <a:rPr lang="en-US" sz="2800" dirty="0" smtClean="0"/>
              <a:t>Avoid </a:t>
            </a:r>
            <a:r>
              <a:rPr lang="en-US" sz="2800" b="1" u="sng" dirty="0" smtClean="0"/>
              <a:t>descriptive</a:t>
            </a:r>
            <a:r>
              <a:rPr lang="en-US" sz="2800" dirty="0" smtClean="0"/>
              <a:t>, </a:t>
            </a:r>
            <a:r>
              <a:rPr lang="en-US" sz="2800" b="1" u="sng" dirty="0" smtClean="0"/>
              <a:t>obscene names</a:t>
            </a:r>
            <a:r>
              <a:rPr lang="en-US" sz="2800" dirty="0" smtClean="0"/>
              <a:t> </a:t>
            </a:r>
          </a:p>
          <a:p>
            <a:r>
              <a:rPr lang="en-US" sz="2800" b="1" u="sng" dirty="0" smtClean="0"/>
              <a:t>Research names </a:t>
            </a:r>
            <a:r>
              <a:rPr lang="en-US" sz="2800" dirty="0" smtClean="0"/>
              <a:t>– internet search, TM registry 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620000" cy="16002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TM in a global context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829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19257"/>
            <a:ext cx="6934200" cy="3603812"/>
          </a:xfrm>
        </p:spPr>
        <p:txBody>
          <a:bodyPr/>
          <a:lstStyle/>
          <a:p>
            <a:r>
              <a:rPr lang="en-US" sz="3600" b="1" u="sng" dirty="0" smtClean="0">
                <a:solidFill>
                  <a:schemeClr val="accent2">
                    <a:lumMod val="75000"/>
                  </a:schemeClr>
                </a:solidFill>
              </a:rPr>
              <a:t>Register in Jamaica first</a:t>
            </a:r>
          </a:p>
          <a:p>
            <a:pPr algn="ctr"/>
            <a:endParaRPr lang="en-US" sz="3600" b="1" u="sng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3600" b="1" u="sng" dirty="0" smtClean="0"/>
              <a:t>Seek legal </a:t>
            </a:r>
            <a:r>
              <a:rPr lang="en-US" sz="3600" b="1" u="sng" dirty="0" smtClean="0"/>
              <a:t>advice for each jurisdiction</a:t>
            </a:r>
            <a:endParaRPr lang="en-US" sz="3600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Trade Mark Registration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79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72390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Protection is </a:t>
            </a:r>
            <a:r>
              <a:rPr lang="en-US" b="1" u="sng" dirty="0"/>
              <a:t>J</a:t>
            </a:r>
            <a:r>
              <a:rPr lang="en-US" b="1" u="sng" dirty="0" smtClean="0"/>
              <a:t>urisdictional </a:t>
            </a:r>
            <a:endParaRPr lang="en-US" dirty="0" smtClean="0"/>
          </a:p>
          <a:p>
            <a:r>
              <a:rPr lang="en-US" dirty="0" smtClean="0"/>
              <a:t>Seek registration in other countries through: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u="sng" dirty="0" smtClean="0"/>
              <a:t>Individual </a:t>
            </a:r>
            <a:r>
              <a:rPr lang="en-US" b="1" u="sng" dirty="0"/>
              <a:t>C</a:t>
            </a:r>
            <a:r>
              <a:rPr lang="en-US" b="1" u="sng" dirty="0" smtClean="0"/>
              <a:t>ountry </a:t>
            </a:r>
            <a:r>
              <a:rPr lang="en-US" b="1" u="sng" dirty="0" smtClean="0"/>
              <a:t>Registration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u="sng" dirty="0" smtClean="0"/>
              <a:t>Regional </a:t>
            </a:r>
            <a:r>
              <a:rPr lang="en-US" b="1" u="sng" dirty="0" smtClean="0"/>
              <a:t>Registration </a:t>
            </a:r>
            <a:r>
              <a:rPr lang="en-US" b="1" dirty="0" smtClean="0"/>
              <a:t>(where available)</a:t>
            </a: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u="sng" dirty="0" smtClean="0"/>
              <a:t>International </a:t>
            </a:r>
            <a:r>
              <a:rPr lang="en-US" b="1" u="sng" dirty="0" smtClean="0"/>
              <a:t>Registration:</a:t>
            </a:r>
            <a:endParaRPr lang="en-US" b="1" u="sng" dirty="0" smtClean="0"/>
          </a:p>
          <a:p>
            <a:pPr lvl="1"/>
            <a:r>
              <a:rPr lang="en-US" sz="2800" b="1" dirty="0" smtClean="0"/>
              <a:t>Madrid Protocol </a:t>
            </a:r>
          </a:p>
          <a:p>
            <a:pPr lvl="1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2800" b="1" u="sng" dirty="0" smtClean="0">
                <a:solidFill>
                  <a:schemeClr val="accent2">
                    <a:lumMod val="50000"/>
                  </a:schemeClr>
                </a:solidFill>
              </a:rPr>
              <a:t>Jamaica is not yet a signatory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467600" cy="1066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Trade Mark Registration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209800"/>
            <a:ext cx="6196405" cy="3513269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Trade Mark 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Registration (Protection)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>
                <a:ea typeface="Calibri"/>
                <a:cs typeface="Times New Roman"/>
              </a:rPr>
              <a:t>Ownership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 smtClean="0">
                <a:ea typeface="Calibri"/>
                <a:cs typeface="Times New Roman"/>
              </a:rPr>
              <a:t>License </a:t>
            </a:r>
            <a:endParaRPr lang="en-US" sz="20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 smtClean="0">
                <a:ea typeface="Calibri"/>
                <a:cs typeface="Times New Roman"/>
              </a:rPr>
              <a:t>Transfer </a:t>
            </a:r>
            <a:r>
              <a:rPr lang="en-US" sz="2000" dirty="0">
                <a:ea typeface="Calibri"/>
                <a:cs typeface="Times New Roman"/>
              </a:rPr>
              <a:t>of ownership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>
                <a:ea typeface="Calibri"/>
                <a:cs typeface="Times New Roman"/>
              </a:rPr>
              <a:t>Legal action, i.e. Enforcement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 smtClean="0">
                <a:ea typeface="Calibri"/>
                <a:cs typeface="Times New Roman"/>
              </a:rPr>
              <a:t>Consumer confidence </a:t>
            </a:r>
            <a:endParaRPr lang="en-US" sz="20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>
                <a:ea typeface="Calibri"/>
                <a:cs typeface="Times New Roman"/>
              </a:rPr>
              <a:t>Assist in overseas </a:t>
            </a:r>
            <a:r>
              <a:rPr lang="en-US" sz="2000" dirty="0" smtClean="0">
                <a:ea typeface="Calibri"/>
                <a:cs typeface="Times New Roman"/>
              </a:rPr>
              <a:t>registration</a:t>
            </a:r>
            <a:endParaRPr lang="en-US" sz="20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>
                <a:ea typeface="Calibri"/>
                <a:cs typeface="Times New Roman"/>
              </a:rPr>
              <a:t>Needed for Madrid Protocol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Arial"/>
              <a:buChar char="–"/>
              <a:tabLst>
                <a:tab pos="914400" algn="l"/>
              </a:tabLst>
            </a:pPr>
            <a:r>
              <a:rPr lang="en-US" sz="2000" dirty="0" smtClean="0">
                <a:ea typeface="Calibri"/>
                <a:cs typeface="Times New Roman"/>
              </a:rPr>
              <a:t>Relative grounds of refusal</a:t>
            </a:r>
            <a:endParaRPr lang="en-US" sz="2000" b="1" dirty="0">
              <a:ea typeface="Calibri"/>
              <a:cs typeface="Times New Roman"/>
            </a:endParaRPr>
          </a:p>
          <a:p>
            <a:endParaRPr lang="en-US" u="sng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Benefits of Registration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902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209800"/>
            <a:ext cx="6196405" cy="38862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Individual Countries</a:t>
            </a:r>
          </a:p>
          <a:p>
            <a:pPr lvl="1"/>
            <a:r>
              <a:rPr lang="en-US" dirty="0"/>
              <a:t>Normally through a local agent</a:t>
            </a:r>
          </a:p>
          <a:p>
            <a:pPr lvl="1"/>
            <a:r>
              <a:rPr lang="en-US" dirty="0" smtClean="0"/>
              <a:t>Apply </a:t>
            </a:r>
            <a:r>
              <a:rPr lang="en-US" dirty="0"/>
              <a:t>directly </a:t>
            </a:r>
            <a:r>
              <a:rPr lang="en-US" dirty="0" smtClean="0"/>
              <a:t>(online where available)</a:t>
            </a:r>
            <a:endParaRPr lang="en-US" dirty="0"/>
          </a:p>
          <a:p>
            <a:pPr lvl="1"/>
            <a:r>
              <a:rPr lang="en-US" dirty="0" smtClean="0"/>
              <a:t>Foreign fees</a:t>
            </a:r>
          </a:p>
          <a:p>
            <a:pPr lvl="1"/>
            <a:r>
              <a:rPr lang="en-US" dirty="0" smtClean="0"/>
              <a:t>Mark must meet </a:t>
            </a:r>
            <a:r>
              <a:rPr lang="en-US" dirty="0" smtClean="0"/>
              <a:t>requirements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International Registration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43400"/>
            <a:ext cx="3505200" cy="196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72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315200" cy="3429001"/>
          </a:xfrm>
        </p:spPr>
        <p:txBody>
          <a:bodyPr>
            <a:normAutofit fontScale="92500"/>
          </a:bodyPr>
          <a:lstStyle/>
          <a:p>
            <a:r>
              <a:rPr lang="en-US" b="1" u="sng" dirty="0"/>
              <a:t>Regional Registration Systems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sz="2400" b="1" dirty="0" smtClean="0"/>
              <a:t>CTM</a:t>
            </a:r>
            <a:r>
              <a:rPr lang="en-US" sz="2400" dirty="0" smtClean="0"/>
              <a:t> </a:t>
            </a:r>
            <a:r>
              <a:rPr lang="en-US" sz="2400" dirty="0"/>
              <a:t>(Europe</a:t>
            </a:r>
            <a:r>
              <a:rPr lang="en-US" sz="2400" dirty="0" smtClean="0"/>
              <a:t>) 27 States</a:t>
            </a:r>
            <a:endParaRPr lang="en-US" sz="2400" dirty="0"/>
          </a:p>
          <a:p>
            <a:pPr marL="822960" lvl="1" indent="-457200">
              <a:buFont typeface="+mj-lt"/>
              <a:buAutoNum type="alphaUcPeriod"/>
            </a:pPr>
            <a:r>
              <a:rPr lang="en-US" sz="2400" b="1" dirty="0"/>
              <a:t>ARIPO</a:t>
            </a:r>
            <a:r>
              <a:rPr lang="en-US" sz="2400" dirty="0"/>
              <a:t> (African Reg. Ind. Property Org.) 18 States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sz="2400" b="1" dirty="0"/>
              <a:t>OAPI</a:t>
            </a:r>
            <a:r>
              <a:rPr lang="en-US" sz="2400" dirty="0"/>
              <a:t> (African Intellectual Property Org.) 17 </a:t>
            </a:r>
            <a:r>
              <a:rPr lang="en-US" sz="2400" dirty="0" smtClean="0"/>
              <a:t>States</a:t>
            </a:r>
          </a:p>
          <a:p>
            <a:pPr lvl="2"/>
            <a:r>
              <a:rPr lang="en-US" dirty="0" smtClean="0"/>
              <a:t>Apply </a:t>
            </a:r>
            <a:r>
              <a:rPr lang="en-US" dirty="0"/>
              <a:t>directly </a:t>
            </a:r>
            <a:r>
              <a:rPr lang="en-US" dirty="0" smtClean="0"/>
              <a:t>Regional office</a:t>
            </a:r>
            <a:endParaRPr lang="en-US" dirty="0"/>
          </a:p>
          <a:p>
            <a:pPr lvl="2"/>
            <a:r>
              <a:rPr lang="en-US" dirty="0"/>
              <a:t>Need </a:t>
            </a:r>
            <a:r>
              <a:rPr lang="en-US" dirty="0" smtClean="0"/>
              <a:t>representative</a:t>
            </a:r>
            <a:endParaRPr lang="en-US" dirty="0"/>
          </a:p>
          <a:p>
            <a:pPr lvl="2"/>
            <a:r>
              <a:rPr lang="en-US" dirty="0" smtClean="0"/>
              <a:t>Applicable fees</a:t>
            </a:r>
          </a:p>
          <a:p>
            <a:pPr lvl="2"/>
            <a:r>
              <a:rPr lang="en-US" dirty="0" smtClean="0"/>
              <a:t>Must meet requirements for registration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International Registration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81" y="5105400"/>
            <a:ext cx="2340120" cy="161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2" descr="Image result for map of afric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8" y="4876417"/>
            <a:ext cx="1828801" cy="1820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7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Freeform 5"/>
          <p:cNvSpPr>
            <a:spLocks noEditPoints="1"/>
          </p:cNvSpPr>
          <p:nvPr/>
        </p:nvSpPr>
        <p:spPr bwMode="gray">
          <a:xfrm rot="-1358056">
            <a:off x="1001080" y="2057301"/>
            <a:ext cx="6853237" cy="3202823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029">
              <a:cs typeface="+mn-cs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gray">
          <a:xfrm>
            <a:off x="3810000" y="1447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B050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gray">
          <a:xfrm>
            <a:off x="1295400" y="2971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bg2">
                  <a:lumMod val="50000"/>
                </a:schemeClr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FF0000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3014" name="Oval 13"/>
          <p:cNvSpPr>
            <a:spLocks noChangeArrowheads="1"/>
          </p:cNvSpPr>
          <p:nvPr/>
        </p:nvSpPr>
        <p:spPr bwMode="gray">
          <a:xfrm>
            <a:off x="2178050" y="4668838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bg1">
                  <a:lumMod val="0"/>
                  <a:lumOff val="100000"/>
                </a:schemeClr>
              </a:gs>
              <a:gs pos="100000">
                <a:srgbClr val="5B12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2" dist="76200" dir="10800000">
              <a:schemeClr val="bg1">
                <a:alpha val="50000"/>
              </a:schemeClr>
            </a:prstShdw>
          </a:effectLst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gray">
          <a:xfrm>
            <a:off x="4953000" y="40386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gray">
          <a:xfrm>
            <a:off x="6781800" y="1676400"/>
            <a:ext cx="1212850" cy="1274763"/>
          </a:xfrm>
          <a:prstGeom prst="ellipse">
            <a:avLst/>
          </a:prstGeom>
          <a:gradFill rotWithShape="1">
            <a:gsLst>
              <a:gs pos="0">
                <a:srgbClr val="C00000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gray">
          <a:xfrm>
            <a:off x="1676400" y="3429000"/>
            <a:ext cx="585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UK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gray">
          <a:xfrm>
            <a:off x="3733800" y="190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Jamaica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gray">
          <a:xfrm>
            <a:off x="7048500" y="2182813"/>
            <a:ext cx="661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USA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gray">
          <a:xfrm>
            <a:off x="5181600" y="4495800"/>
            <a:ext cx="847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Japan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gray">
          <a:xfrm>
            <a:off x="2438400" y="5105400"/>
            <a:ext cx="833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China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048000" y="3089077"/>
            <a:ext cx="20462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MARID System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pic>
        <p:nvPicPr>
          <p:cNvPr id="43026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3000"/>
            <a:ext cx="11144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9" name="Picture 36" descr="MCj043389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776" y="2899038"/>
            <a:ext cx="9334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0" name="Picture 39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39111">
            <a:off x="2362200" y="1981200"/>
            <a:ext cx="11144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1003176" y="502799"/>
            <a:ext cx="66780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2">
                    <a:lumMod val="75000"/>
                  </a:schemeClr>
                </a:solidFill>
              </a:rPr>
              <a:t>How does the s</a:t>
            </a:r>
            <a:r>
              <a:rPr lang="en-US" altLang="en-US" sz="3600" b="1" dirty="0" smtClean="0">
                <a:solidFill>
                  <a:schemeClr val="tx2">
                    <a:lumMod val="75000"/>
                  </a:schemeClr>
                </a:solidFill>
              </a:rPr>
              <a:t>ystem </a:t>
            </a:r>
            <a:r>
              <a:rPr lang="en-US" altLang="en-US" sz="3600" b="1" dirty="0">
                <a:solidFill>
                  <a:schemeClr val="tx2">
                    <a:lumMod val="75000"/>
                  </a:schemeClr>
                </a:solidFill>
              </a:rPr>
              <a:t>w</a:t>
            </a:r>
            <a:r>
              <a:rPr lang="en-US" altLang="en-US" sz="3600" b="1" dirty="0" smtClean="0">
                <a:solidFill>
                  <a:schemeClr val="tx2">
                    <a:lumMod val="75000"/>
                  </a:schemeClr>
                </a:solidFill>
              </a:rPr>
              <a:t>ork?</a:t>
            </a:r>
            <a:endParaRPr lang="en-US" alt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 rot="8195251">
            <a:off x="3254257" y="4602228"/>
            <a:ext cx="704675" cy="133219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9953955">
            <a:off x="2620007" y="3625933"/>
            <a:ext cx="704675" cy="133219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464784">
            <a:off x="5824143" y="2781903"/>
            <a:ext cx="704675" cy="135127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4518280">
            <a:off x="4404736" y="2856943"/>
            <a:ext cx="370921" cy="84190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4310667">
            <a:off x="5029252" y="3911655"/>
            <a:ext cx="370921" cy="84190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14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1231</TotalTime>
  <Words>323</Words>
  <Application>Microsoft Office PowerPoint</Application>
  <PresentationFormat>On-screen Show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Hardcover</vt:lpstr>
      <vt:lpstr>    Trade Mark Registration </vt:lpstr>
      <vt:lpstr> Trade Mark</vt:lpstr>
      <vt:lpstr>TM in a global context</vt:lpstr>
      <vt:lpstr>Trade Mark Registration</vt:lpstr>
      <vt:lpstr>Trade Mark Registration </vt:lpstr>
      <vt:lpstr>Benefits of Registration</vt:lpstr>
      <vt:lpstr>International Registration</vt:lpstr>
      <vt:lpstr>International Registration</vt:lpstr>
      <vt:lpstr>PowerPoint Presentation</vt:lpstr>
      <vt:lpstr>Madrid Protocol</vt:lpstr>
      <vt:lpstr>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Trademark &amp; Business Registration</dc:title>
  <dc:creator>Herman Dawson</dc:creator>
  <cp:lastModifiedBy>Herman Dawson</cp:lastModifiedBy>
  <cp:revision>124</cp:revision>
  <cp:lastPrinted>2015-01-14T13:56:10Z</cp:lastPrinted>
  <dcterms:created xsi:type="dcterms:W3CDTF">2013-10-15T14:58:11Z</dcterms:created>
  <dcterms:modified xsi:type="dcterms:W3CDTF">2015-11-09T18:02:43Z</dcterms:modified>
</cp:coreProperties>
</file>